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572" r:id="rId2"/>
    <p:sldId id="356" r:id="rId3"/>
    <p:sldId id="574" r:id="rId4"/>
    <p:sldId id="575" r:id="rId5"/>
    <p:sldId id="576" r:id="rId6"/>
    <p:sldId id="577" r:id="rId7"/>
    <p:sldId id="641" r:id="rId8"/>
    <p:sldId id="580" r:id="rId9"/>
    <p:sldId id="581" r:id="rId10"/>
    <p:sldId id="290" r:id="rId11"/>
    <p:sldId id="294" r:id="rId12"/>
    <p:sldId id="583" r:id="rId13"/>
    <p:sldId id="582" r:id="rId14"/>
    <p:sldId id="584" r:id="rId15"/>
    <p:sldId id="612" r:id="rId16"/>
    <p:sldId id="613" r:id="rId17"/>
    <p:sldId id="614" r:id="rId18"/>
    <p:sldId id="586" r:id="rId19"/>
    <p:sldId id="585" r:id="rId20"/>
    <p:sldId id="617" r:id="rId21"/>
    <p:sldId id="616" r:id="rId22"/>
    <p:sldId id="587" r:id="rId23"/>
    <p:sldId id="588" r:id="rId24"/>
    <p:sldId id="589" r:id="rId25"/>
    <p:sldId id="619" r:id="rId26"/>
    <p:sldId id="590" r:id="rId27"/>
    <p:sldId id="591" r:id="rId28"/>
    <p:sldId id="592" r:id="rId29"/>
    <p:sldId id="593" r:id="rId30"/>
    <p:sldId id="620" r:id="rId31"/>
    <p:sldId id="594" r:id="rId32"/>
    <p:sldId id="597" r:id="rId33"/>
    <p:sldId id="598" r:id="rId34"/>
    <p:sldId id="599" r:id="rId35"/>
    <p:sldId id="600" r:id="rId36"/>
    <p:sldId id="602" r:id="rId37"/>
    <p:sldId id="638" r:id="rId38"/>
    <p:sldId id="605" r:id="rId39"/>
    <p:sldId id="624" r:id="rId40"/>
    <p:sldId id="621" r:id="rId41"/>
    <p:sldId id="640" r:id="rId42"/>
    <p:sldId id="627" r:id="rId43"/>
    <p:sldId id="639" r:id="rId44"/>
    <p:sldId id="626" r:id="rId45"/>
    <p:sldId id="604" r:id="rId46"/>
    <p:sldId id="606" r:id="rId47"/>
    <p:sldId id="607" r:id="rId48"/>
    <p:sldId id="628" r:id="rId49"/>
    <p:sldId id="629" r:id="rId50"/>
    <p:sldId id="622" r:id="rId51"/>
    <p:sldId id="632" r:id="rId52"/>
    <p:sldId id="631" r:id="rId53"/>
    <p:sldId id="608" r:id="rId54"/>
    <p:sldId id="633" r:id="rId55"/>
    <p:sldId id="630" r:id="rId56"/>
    <p:sldId id="623" r:id="rId57"/>
    <p:sldId id="609" r:id="rId58"/>
    <p:sldId id="634" r:id="rId59"/>
    <p:sldId id="637" r:id="rId60"/>
    <p:sldId id="642" r:id="rId61"/>
    <p:sldId id="636" r:id="rId62"/>
    <p:sldId id="610" r:id="rId63"/>
    <p:sldId id="564" r:id="rId64"/>
    <p:sldId id="350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CCFF99"/>
    <a:srgbClr val="000000"/>
    <a:srgbClr val="000099"/>
    <a:srgbClr val="F2960E"/>
    <a:srgbClr val="00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2" d="100"/>
          <a:sy n="62" d="100"/>
        </p:scale>
        <p:origin x="1332" y="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42B47-795C-4F9F-B8A4-D018ABAA93C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19345-2380-43F6-9B04-599FF7C4C0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vi-VN" smtClean="0">
              <a:ea typeface="宋体" pitchFamily="2" charset="-122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35FC2C-CC3B-47B4-9224-034C82B7047E}" type="slidenum">
              <a:rPr lang="en-US" smtClean="0">
                <a:ea typeface="宋体" pitchFamily="2" charset="-122"/>
              </a:rPr>
              <a:pPr/>
              <a:t>3</a:t>
            </a:fld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13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vi-VN" smtClean="0">
              <a:ea typeface="宋体" pitchFamily="2" charset="-122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35FC2C-CC3B-47B4-9224-034C82B7047E}" type="slidenum">
              <a:rPr lang="en-US" smtClean="0">
                <a:ea typeface="宋体" pitchFamily="2" charset="-122"/>
              </a:rPr>
              <a:pPr/>
              <a:t>4</a:t>
            </a:fld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71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vi-VN" smtClean="0">
              <a:ea typeface="宋体" pitchFamily="2" charset="-122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35FC2C-CC3B-47B4-9224-034C82B7047E}" type="slidenum">
              <a:rPr lang="en-US" smtClean="0">
                <a:ea typeface="宋体" pitchFamily="2" charset="-122"/>
              </a:rPr>
              <a:pPr/>
              <a:t>5</a:t>
            </a:fld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65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vi-VN" smtClean="0">
              <a:ea typeface="宋体" pitchFamily="2" charset="-122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35FC2C-CC3B-47B4-9224-034C82B7047E}" type="slidenum">
              <a:rPr lang="en-US" smtClean="0">
                <a:ea typeface="宋体" pitchFamily="2" charset="-122"/>
              </a:rPr>
              <a:pPr/>
              <a:t>6</a:t>
            </a:fld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90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142530-D3E4-4F5C-8DFD-4669482A084D}" type="slidenum">
              <a:rPr lang="en-US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BCBF0D-CF94-41AF-88AA-4D1664E465ED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389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C48900E-8D78-47F0-8783-D9352331388E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3281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9BEA0B0-925F-4351-A79C-E9F95836D33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</p:spPr>
      </p:pic>
      <p:pic>
        <p:nvPicPr>
          <p:cNvPr id="4224" name="Picture 128" descr="a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</p:spPr>
      </p:pic>
      <p:pic>
        <p:nvPicPr>
          <p:cNvPr id="4225" name="Picture 129" descr="b_1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00" y="20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E0428F-2AE6-4AA1-87BC-C90D4C9213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0F3050-6F45-4418-BF70-54D0AFEED7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7606076-27E7-4822-AD08-155EBF1C63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4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5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6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7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8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4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5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6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7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20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21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22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23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24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7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  <p:sp>
          <p:nvSpPr>
            <p:cNvPr id="28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</p:grpSp>
      <p:sp>
        <p:nvSpPr>
          <p:cNvPr id="29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30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31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pic>
        <p:nvPicPr>
          <p:cNvPr id="32" name="Picture 83" descr="water"/>
          <p:cNvPicPr>
            <a:picLocks noChangeAspect="1" noChangeArrowheads="1"/>
          </p:cNvPicPr>
          <p:nvPr/>
        </p:nvPicPr>
        <p:blipFill>
          <a:blip r:embed="rId2"/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0F17-5D55-4543-8FB9-AD788E8A9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4EC84-F7DB-4226-AFD7-6275E5F8F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buFont typeface="Times New Roman" pitchFamily="18" charset="0"/>
              <a:buChar char="–"/>
              <a:defRPr/>
            </a:lvl1pPr>
            <a:lvl2pPr>
              <a:buClr>
                <a:srgbClr val="0000FF"/>
              </a:buClr>
              <a:buFont typeface="Courier New" pitchFamily="49" charset="0"/>
              <a:buChar char="o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Times New Roman" pitchFamily="18" charset="0"/>
              <a:buChar char="–"/>
              <a:defRPr/>
            </a:lvl4pPr>
            <a:lvl5pPr>
              <a:buFont typeface="Times New Roman" pitchFamily="18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5DE24B-E1A9-4FAD-9BB2-C3B74B0C85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DF5673-4A9F-4F0D-89EA-AE91187CD0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650561-7416-4B9C-B294-9358D8C76D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F5F232E-F423-42F9-A00F-22B9003D2A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A23A70-09B9-43E4-9B5F-643D2CE17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08E659-D783-4DFF-9B1D-E497E7091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195E17-E69E-4149-A380-27C9B07176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7"/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058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i="1" cap="none" spc="50">
          <a:ln w="11430"/>
          <a:solidFill>
            <a:srgbClr val="FF0000"/>
          </a:solidFill>
          <a:effectLst>
            <a:glow rad="101600">
              <a:schemeClr val="bg1">
                <a:alpha val="60000"/>
              </a:schemeClr>
            </a:glow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8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marL="1143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marL="1600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marL="20574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4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7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&#7916;%2012%20-%20B&#192;I%2017%20-%20THAO%20GI&#7842;NG\Bau%20cu.MPG" TargetMode="External"/><Relationship Id="rId1" Type="http://schemas.microsoft.com/office/2007/relationships/media" Target="file:///D:\S&#7916;%2012%20-%20B&#192;I%2017%20-%20THAO%20GI&#7842;NG\Bau%20cu.MPG" TargetMode="Externa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&#7916;%2012%20-%20B&#192;I%2017%20-%20THAO%20GI&#7842;NG\giac%20doi.MPG" TargetMode="External"/><Relationship Id="rId1" Type="http://schemas.microsoft.com/office/2007/relationships/media" Target="file:///D:\S&#7916;%2012%20-%20B&#192;I%2017%20-%20THAO%20GI&#7842;NG\giac%20doi.MPG" TargetMode="Externa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&#7916;%2012%20-%20B&#192;I%2017%20-%20THAO%20GI&#7842;NG\giac%20dot.MPG" TargetMode="External"/><Relationship Id="rId1" Type="http://schemas.microsoft.com/office/2007/relationships/media" Target="file:///D:\S&#7916;%2012%20-%20B&#192;I%2017%20-%20THAO%20GI&#7842;NG\giac%20dot.MPG" TargetMode="Externa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21.gif"/><Relationship Id="rId7" Type="http://schemas.openxmlformats.org/officeDocument/2006/relationships/slide" Target="slide1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slide" Target="slide29.xml"/><Relationship Id="rId18" Type="http://schemas.openxmlformats.org/officeDocument/2006/relationships/slide" Target="slide2.xml"/><Relationship Id="rId3" Type="http://schemas.openxmlformats.org/officeDocument/2006/relationships/image" Target="../media/image31.png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30.png"/><Relationship Id="rId16" Type="http://schemas.openxmlformats.org/officeDocument/2006/relationships/slide" Target="slide9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22.xml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slide" Target="slide11.xml"/><Relationship Id="rId14" Type="http://schemas.openxmlformats.org/officeDocument/2006/relationships/image" Target="../media/image39.png"/><Relationship Id="rId22" Type="http://schemas.openxmlformats.org/officeDocument/2006/relationships/slide" Target="slide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80808"/>
                </a:solidFill>
              </a:rPr>
              <a:t>www.themegallery.com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2865" y="9906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i="1" kern="0" spc="50" dirty="0" smtClean="0">
                <a:ln w="11430"/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CHÀO MỪNG</a:t>
            </a:r>
          </a:p>
          <a:p>
            <a:pPr algn="ctr">
              <a:defRPr/>
            </a:pPr>
            <a:r>
              <a:rPr lang="en-US" sz="4800" b="1" i="1" kern="0" spc="50" dirty="0" smtClean="0">
                <a:ln w="11430"/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QUÝ THẦY CÔ </a:t>
            </a:r>
          </a:p>
          <a:p>
            <a:pPr algn="ctr">
              <a:defRPr/>
            </a:pPr>
            <a:r>
              <a:rPr lang="en-US" sz="4800" b="1" i="1" kern="0" spc="50" dirty="0" smtClean="0">
                <a:ln w="11430"/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VÀ CÁC EM HỌC SINH</a:t>
            </a:r>
            <a:endParaRPr lang="en-US" sz="4800" b="1" i="1" kern="0" spc="50" dirty="0">
              <a:ln w="11430"/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2057400"/>
            <a:ext cx="8305800" cy="2658715"/>
          </a:xfrm>
          <a:prstGeom prst="rect">
            <a:avLst/>
          </a:prstGeom>
        </p:spPr>
        <p:txBody>
          <a:bodyPr wrap="square" lIns="103163" tIns="51581" rIns="103163" bIns="5158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–</a:t>
            </a:r>
            <a:r>
              <a:rPr lang="en-US" sz="45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3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 HÌNH NƯỚC TA </a:t>
            </a:r>
          </a:p>
          <a:p>
            <a:pPr algn="ctr">
              <a:defRPr/>
            </a:pPr>
            <a:r>
              <a:rPr lang="en-US" sz="3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 CÁCH MẠNG THÁNG TÁM </a:t>
            </a:r>
          </a:p>
          <a:p>
            <a:pPr algn="ctr">
              <a:defRPr/>
            </a:pPr>
            <a:r>
              <a:rPr lang="en-US" sz="3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1945</a:t>
            </a:r>
          </a:p>
          <a:p>
            <a:pPr algn="ctr">
              <a:defRPr/>
            </a:pPr>
            <a:r>
              <a:rPr lang="en-US" sz="45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endParaRPr lang="en-US" sz="45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720975" y="4191000"/>
            <a:ext cx="6423025" cy="1588"/>
          </a:xfrm>
          <a:prstGeom prst="line">
            <a:avLst/>
          </a:prstGeom>
          <a:ln w="38100" cap="rnd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40100" y="4333875"/>
            <a:ext cx="5803900" cy="1588"/>
          </a:xfrm>
          <a:prstGeom prst="line">
            <a:avLst/>
          </a:prstGeom>
          <a:ln w="38100" cap="rnd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4800" y="4476750"/>
            <a:ext cx="5029200" cy="1588"/>
          </a:xfrm>
          <a:prstGeom prst="line">
            <a:avLst/>
          </a:prstGeom>
          <a:ln w="38100" cap="rnd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00600" y="1219200"/>
            <a:ext cx="28194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71600" y="1219200"/>
            <a:ext cx="2895600" cy="1600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3124200"/>
            <a:ext cx="990600" cy="2819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600" y="3124200"/>
            <a:ext cx="990600" cy="2819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3124200"/>
            <a:ext cx="9906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00200" y="3124200"/>
            <a:ext cx="990600" cy="281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11" idx="2"/>
            <a:endCxn id="14" idx="0"/>
          </p:cNvCxnSpPr>
          <p:nvPr/>
        </p:nvCxnSpPr>
        <p:spPr>
          <a:xfrm rot="5400000">
            <a:off x="1619250" y="1924050"/>
            <a:ext cx="304800" cy="2095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2"/>
            <a:endCxn id="17" idx="0"/>
          </p:cNvCxnSpPr>
          <p:nvPr/>
        </p:nvCxnSpPr>
        <p:spPr>
          <a:xfrm rot="5400000">
            <a:off x="2305050" y="2609850"/>
            <a:ext cx="304800" cy="723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  <a:endCxn id="16" idx="0"/>
          </p:cNvCxnSpPr>
          <p:nvPr/>
        </p:nvCxnSpPr>
        <p:spPr>
          <a:xfrm rot="16200000" flipH="1">
            <a:off x="3028950" y="2609850"/>
            <a:ext cx="304800" cy="723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2"/>
            <a:endCxn id="15" idx="0"/>
          </p:cNvCxnSpPr>
          <p:nvPr/>
        </p:nvCxnSpPr>
        <p:spPr>
          <a:xfrm rot="16200000" flipH="1">
            <a:off x="3714750" y="1924050"/>
            <a:ext cx="304800" cy="2095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Ngọai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37273" y="1752600"/>
            <a:ext cx="7239000" cy="4441825"/>
            <a:chOff x="1004" y="1195"/>
            <a:chExt cx="4224" cy="2527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1195"/>
              <a:ext cx="4224" cy="1312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Nhöõng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theá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löïc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ngoại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xaâm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noäi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phaûn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naøo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ñang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choáng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phaù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  <a:cs typeface="Times New Roman" pitchFamily="18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VNI-Times" pitchFamily="2" charset="0"/>
                <a:cs typeface="Times New Roman" pitchFamily="18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Ngọai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Ngọai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"/>
          <p:cNvPicPr>
            <a:picLocks noChangeAspect="1" noChangeArrowheads="1"/>
          </p:cNvPicPr>
          <p:nvPr/>
        </p:nvPicPr>
        <p:blipFill>
          <a:blip r:embed="rId2"/>
          <a:srcRect r="7274" b="66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Ngọai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30" name="Picture 4" descr="Untitled-1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481888"/>
          </a:xfrm>
          <a:prstGeom prst="rect">
            <a:avLst/>
          </a:prstGeom>
          <a:solidFill>
            <a:srgbClr val="CC3300"/>
          </a:solidFill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5257800" y="3352800"/>
            <a:ext cx="19812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latin typeface=".VnTimeH" pitchFamily="34" charset="0"/>
              </a:rPr>
              <a:t>V</a:t>
            </a:r>
            <a:r>
              <a:rPr lang="en-US" sz="2800" b="1" dirty="0" err="1">
                <a:latin typeface="Times New Roman" pitchFamily="18" charset="0"/>
              </a:rPr>
              <a:t>ĩ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tuyến</a:t>
            </a:r>
            <a:r>
              <a:rPr lang="en-US" sz="2800" b="1" dirty="0">
                <a:latin typeface="Times New Roman" pitchFamily="18" charset="0"/>
              </a:rPr>
              <a:t> 16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91000" y="3276600"/>
            <a:ext cx="1143000" cy="463550"/>
            <a:chOff x="2958" y="1770"/>
            <a:chExt cx="246" cy="60"/>
          </a:xfrm>
        </p:grpSpPr>
        <p:sp>
          <p:nvSpPr>
            <p:cNvPr id="1037" name="Freeform 9"/>
            <p:cNvSpPr>
              <a:spLocks/>
            </p:cNvSpPr>
            <p:nvPr/>
          </p:nvSpPr>
          <p:spPr bwMode="auto">
            <a:xfrm>
              <a:off x="2958" y="1770"/>
              <a:ext cx="222" cy="36"/>
            </a:xfrm>
            <a:custGeom>
              <a:avLst/>
              <a:gdLst>
                <a:gd name="T0" fmla="*/ 222 w 222"/>
                <a:gd name="T1" fmla="*/ 36 h 36"/>
                <a:gd name="T2" fmla="*/ 162 w 222"/>
                <a:gd name="T3" fmla="*/ 12 h 36"/>
                <a:gd name="T4" fmla="*/ 126 w 222"/>
                <a:gd name="T5" fmla="*/ 0 h 36"/>
                <a:gd name="T6" fmla="*/ 12 w 222"/>
                <a:gd name="T7" fmla="*/ 18 h 36"/>
                <a:gd name="T8" fmla="*/ 0 w 22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36"/>
                <a:gd name="T17" fmla="*/ 222 w 22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36">
                  <a:moveTo>
                    <a:pt x="222" y="36"/>
                  </a:moveTo>
                  <a:cubicBezTo>
                    <a:pt x="198" y="30"/>
                    <a:pt x="184" y="22"/>
                    <a:pt x="162" y="12"/>
                  </a:cubicBezTo>
                  <a:cubicBezTo>
                    <a:pt x="150" y="7"/>
                    <a:pt x="126" y="0"/>
                    <a:pt x="126" y="0"/>
                  </a:cubicBezTo>
                  <a:cubicBezTo>
                    <a:pt x="80" y="4"/>
                    <a:pt x="54" y="10"/>
                    <a:pt x="12" y="18"/>
                  </a:cubicBezTo>
                  <a:cubicBezTo>
                    <a:pt x="8" y="24"/>
                    <a:pt x="0" y="36"/>
                    <a:pt x="0" y="36"/>
                  </a:cubicBezTo>
                </a:path>
              </a:pathLst>
            </a:custGeom>
            <a:noFill/>
            <a:ln w="76200" cap="rnd">
              <a:solidFill>
                <a:srgbClr val="99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0"/>
            <p:cNvSpPr>
              <a:spLocks/>
            </p:cNvSpPr>
            <p:nvPr/>
          </p:nvSpPr>
          <p:spPr bwMode="auto">
            <a:xfrm>
              <a:off x="2982" y="1794"/>
              <a:ext cx="222" cy="36"/>
            </a:xfrm>
            <a:custGeom>
              <a:avLst/>
              <a:gdLst>
                <a:gd name="T0" fmla="*/ 222 w 222"/>
                <a:gd name="T1" fmla="*/ 36 h 36"/>
                <a:gd name="T2" fmla="*/ 162 w 222"/>
                <a:gd name="T3" fmla="*/ 12 h 36"/>
                <a:gd name="T4" fmla="*/ 126 w 222"/>
                <a:gd name="T5" fmla="*/ 0 h 36"/>
                <a:gd name="T6" fmla="*/ 12 w 222"/>
                <a:gd name="T7" fmla="*/ 18 h 36"/>
                <a:gd name="T8" fmla="*/ 0 w 22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36"/>
                <a:gd name="T17" fmla="*/ 222 w 22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36">
                  <a:moveTo>
                    <a:pt x="222" y="36"/>
                  </a:moveTo>
                  <a:cubicBezTo>
                    <a:pt x="198" y="30"/>
                    <a:pt x="184" y="22"/>
                    <a:pt x="162" y="12"/>
                  </a:cubicBezTo>
                  <a:cubicBezTo>
                    <a:pt x="150" y="7"/>
                    <a:pt x="126" y="0"/>
                    <a:pt x="126" y="0"/>
                  </a:cubicBezTo>
                  <a:cubicBezTo>
                    <a:pt x="80" y="4"/>
                    <a:pt x="54" y="10"/>
                    <a:pt x="12" y="18"/>
                  </a:cubicBezTo>
                  <a:cubicBezTo>
                    <a:pt x="8" y="24"/>
                    <a:pt x="0" y="36"/>
                    <a:pt x="0" y="36"/>
                  </a:cubicBezTo>
                </a:path>
              </a:pathLst>
            </a:custGeom>
            <a:noFill/>
            <a:ln w="762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2" descr="5"/>
          <p:cNvPicPr>
            <a:picLocks noChangeAspect="1" noChangeArrowheads="1"/>
          </p:cNvPicPr>
          <p:nvPr/>
        </p:nvPicPr>
        <p:blipFill>
          <a:blip r:embed="rId5"/>
          <a:srcRect r="7274" b="6645"/>
          <a:stretch>
            <a:fillRect/>
          </a:stretch>
        </p:blipFill>
        <p:spPr bwMode="auto">
          <a:xfrm>
            <a:off x="4724400" y="152400"/>
            <a:ext cx="4419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381080" y="4038463"/>
            <a:ext cx="8438826" cy="3048137"/>
            <a:chOff x="-4419" y="930"/>
            <a:chExt cx="9702" cy="3691"/>
          </a:xfrm>
        </p:grpSpPr>
        <p:pic>
          <p:nvPicPr>
            <p:cNvPr id="17" name="Picture 12" descr="Quan phap o saigon 194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4419" y="930"/>
              <a:ext cx="4117" cy="34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2064" y="4069"/>
              <a:ext cx="3219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 b="1">
                <a:latin typeface="VNI-Times" pitchFamily="2" charset="0"/>
              </a:endParaRPr>
            </a:p>
          </p:txBody>
        </p:sp>
      </p:grpSp>
      <p:pic>
        <p:nvPicPr>
          <p:cNvPr id="1029" name="Picture 5" descr="https://media.tinmoi.news/upload/2018/08/18/4666402_20907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228600"/>
            <a:ext cx="36576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7" descr="http://www.cadasa.vn/e-cadasa/pst_elpro/images/lichsu/Su12/lich-su-lop-12-bai-17-hinh-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3962400"/>
            <a:ext cx="4209568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514600" y="6521450"/>
            <a:ext cx="1447800" cy="3365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QUÂN PHÁP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7467600" y="6521450"/>
            <a:ext cx="1447800" cy="3365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QUÂN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ANH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514600" y="2743200"/>
            <a:ext cx="1447800" cy="3365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QUÂN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NHẬT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5486400" y="2743200"/>
            <a:ext cx="3505200" cy="338554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QUÂN TRUNG HOA DÂN QUỐC 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37273" y="1752600"/>
            <a:ext cx="7239000" cy="4441825"/>
            <a:chOff x="1004" y="1195"/>
            <a:chExt cx="4224" cy="2527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1195"/>
              <a:ext cx="4224" cy="1312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Nhöõng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söï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kieän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naøo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theå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hieän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ñang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khoù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khaên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veà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kinh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teá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VNI-Times" pitchFamily="2" charset="0"/>
                <a:cs typeface="Times New Roman" pitchFamily="18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90800"/>
            <a:ext cx="8305800" cy="868363"/>
          </a:xfrm>
        </p:spPr>
        <p:txBody>
          <a:bodyPr/>
          <a:lstStyle/>
          <a:p>
            <a:r>
              <a:rPr lang="en-US" sz="6000" dirty="0" err="1" smtClean="0"/>
              <a:t>Cùng</a:t>
            </a:r>
            <a:r>
              <a:rPr lang="en-US" sz="6000" dirty="0" smtClean="0"/>
              <a:t> </a:t>
            </a:r>
            <a:r>
              <a:rPr lang="en-US" sz="6000" dirty="0" err="1" smtClean="0"/>
              <a:t>nhớ</a:t>
            </a:r>
            <a:r>
              <a:rPr lang="en-US" sz="6000" dirty="0" smtClean="0"/>
              <a:t> </a:t>
            </a:r>
            <a:r>
              <a:rPr lang="en-US" sz="6000" dirty="0" err="1" smtClean="0"/>
              <a:t>lại</a:t>
            </a:r>
            <a:r>
              <a:rPr lang="en-US" sz="6000" dirty="0" smtClean="0"/>
              <a:t>!</a:t>
            </a:r>
            <a:endParaRPr lang="en-US" sz="6000" dirty="0"/>
          </a:p>
        </p:txBody>
      </p:sp>
      <p:pic>
        <p:nvPicPr>
          <p:cNvPr id="5" name="Picture 39" descr="question_pop_up_from_box_rotate_hg_cl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0"/>
            <a:ext cx="16954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2" descr="2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334000"/>
            <a:ext cx="114935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2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572000"/>
            <a:ext cx="121443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slide0005_image0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3517618"/>
          </a:xfrm>
          <a:prstGeom prst="rect">
            <a:avLst/>
          </a:prstGeom>
          <a:noFill/>
        </p:spPr>
      </p:pic>
      <p:pic>
        <p:nvPicPr>
          <p:cNvPr id="5" name="Picture 14" descr="doi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81500" y="0"/>
            <a:ext cx="4762500" cy="35052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4386512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4800600" cy="320040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514600" y="6096000"/>
            <a:ext cx="4419600" cy="40011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NẠN ĐÓI CUỐI 1944 – ĐẦU 1945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5" descr="ch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514600" y="6096000"/>
            <a:ext cx="4419600" cy="40011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NẠN ĐÓI CUỐI 1944 – ĐẦU 1945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1944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1945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37273" y="1752600"/>
            <a:ext cx="7239000" cy="4441825"/>
            <a:chOff x="1004" y="1195"/>
            <a:chExt cx="4224" cy="2527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1195"/>
              <a:ext cx="4224" cy="1312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endParaRPr lang="en-US" sz="2800" b="1" dirty="0" smtClean="0">
                <a:solidFill>
                  <a:srgbClr val="CC3300"/>
                </a:solidFill>
                <a:latin typeface="VNI-Times" pitchFamily="2" charset="0"/>
              </a:endParaRP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Ngaân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quyõ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luùc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baáy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giôø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nhö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theá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naøo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4766167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03" y="533400"/>
            <a:ext cx="4416497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5638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1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lọai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37273" y="1752600"/>
            <a:ext cx="7239000" cy="4441825"/>
            <a:chOff x="1004" y="1195"/>
            <a:chExt cx="4224" cy="2527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1195"/>
              <a:ext cx="4224" cy="1312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Taøn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dö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vaên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hoùa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maø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cheá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ñoä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thöïc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daân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phong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kieán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ñeå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laïi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cho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laø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nhöõng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gì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VNI-Palatin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43937" cy="1466850"/>
          </a:xfrm>
          <a:prstGeom prst="roundRect">
            <a:avLst/>
          </a:prstGeom>
          <a:solidFill>
            <a:srgbClr val="CCFF9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13/8/1945,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374" y="2000250"/>
            <a:ext cx="3857625" cy="1581150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17526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5400" y="2027238"/>
            <a:ext cx="4038600" cy="155416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1”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182880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800" y="3886200"/>
            <a:ext cx="3886200" cy="1600200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10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35814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81600" y="3962400"/>
            <a:ext cx="3962400" cy="1524000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do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48200" y="350520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D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13" name="Picture 16" descr="0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25" y="5133975"/>
            <a:ext cx="12144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owchart: Process 13"/>
          <p:cNvSpPr/>
          <p:nvPr/>
        </p:nvSpPr>
        <p:spPr>
          <a:xfrm>
            <a:off x="0" y="6572250"/>
            <a:ext cx="9144000" cy="285750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Flowchart: Process 14"/>
          <p:cNvSpPr/>
          <p:nvPr/>
        </p:nvSpPr>
        <p:spPr>
          <a:xfrm>
            <a:off x="0" y="6572250"/>
            <a:ext cx="9144000" cy="285750"/>
          </a:xfrm>
          <a:prstGeom prst="flowChartProces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7" name="Picture 14" descr="ymicon (155)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4762500"/>
            <a:ext cx="1693863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ymicon (157)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876800"/>
            <a:ext cx="214312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au qua chinh sach van hoa, giao duc cua Phap"/>
          <p:cNvPicPr>
            <a:picLocks noChangeAspect="1" noChangeArrowheads="1"/>
          </p:cNvPicPr>
          <p:nvPr/>
        </p:nvPicPr>
        <p:blipFill>
          <a:blip r:embed="rId3"/>
          <a:srcRect l="1300" t="2380" r="58374" b="16667"/>
          <a:stretch>
            <a:fillRect/>
          </a:stretch>
        </p:blipFill>
        <p:spPr bwMode="auto">
          <a:xfrm>
            <a:off x="3124200" y="0"/>
            <a:ext cx="6019800" cy="41148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graphicFrame>
        <p:nvGraphicFramePr>
          <p:cNvPr id="6349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2971800"/>
          <a:ext cx="5707063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Bitmap Image" r:id="rId4" imgW="5706272" imgH="3629532" progId="PBrush">
                  <p:embed/>
                </p:oleObj>
              </mc:Choice>
              <mc:Fallback>
                <p:oleObj name="Bitmap Image" r:id="rId4" imgW="5706272" imgH="3629532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71800"/>
                        <a:ext cx="5707063" cy="3629025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67000" y="1295400"/>
            <a:ext cx="2133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67000" y="3657600"/>
            <a:ext cx="2133600" cy="6096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67000" y="2133600"/>
            <a:ext cx="213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667000" y="2895600"/>
            <a:ext cx="2133600" cy="609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dốt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04800" y="2057400"/>
            <a:ext cx="1905000" cy="1905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KHÓ KHĂN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" name="Straight Arrow Connector 62"/>
          <p:cNvCxnSpPr>
            <a:stCxn id="61" idx="6"/>
            <a:endCxn id="57" idx="1"/>
          </p:cNvCxnSpPr>
          <p:nvPr/>
        </p:nvCxnSpPr>
        <p:spPr>
          <a:xfrm flipV="1">
            <a:off x="2209800" y="1600200"/>
            <a:ext cx="457200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6"/>
            <a:endCxn id="59" idx="1"/>
          </p:cNvCxnSpPr>
          <p:nvPr/>
        </p:nvCxnSpPr>
        <p:spPr>
          <a:xfrm flipV="1">
            <a:off x="2209800" y="2438400"/>
            <a:ext cx="45720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60" idx="1"/>
          </p:cNvCxnSpPr>
          <p:nvPr/>
        </p:nvCxnSpPr>
        <p:spPr>
          <a:xfrm>
            <a:off x="2209800" y="29718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1" idx="6"/>
            <a:endCxn id="58" idx="1"/>
          </p:cNvCxnSpPr>
          <p:nvPr/>
        </p:nvCxnSpPr>
        <p:spPr>
          <a:xfrm>
            <a:off x="2209800" y="3009900"/>
            <a:ext cx="457200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0" name="Right Brace 69"/>
          <p:cNvSpPr/>
          <p:nvPr/>
        </p:nvSpPr>
        <p:spPr>
          <a:xfrm>
            <a:off x="5105400" y="1371600"/>
            <a:ext cx="533400" cy="36576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apezoid 70"/>
          <p:cNvSpPr/>
          <p:nvPr/>
        </p:nvSpPr>
        <p:spPr>
          <a:xfrm>
            <a:off x="6553200" y="2971800"/>
            <a:ext cx="1905000" cy="1676400"/>
          </a:xfrm>
          <a:prstGeom prst="trapezoid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1000 kg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>
            <a:off x="6744494" y="2247106"/>
            <a:ext cx="14478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Right Arrow 75"/>
          <p:cNvSpPr/>
          <p:nvPr/>
        </p:nvSpPr>
        <p:spPr>
          <a:xfrm>
            <a:off x="5943600" y="2667000"/>
            <a:ext cx="609600" cy="9144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0" y="5105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treo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sợi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tóc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3200" y="4419600"/>
            <a:ext cx="21336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61" idx="6"/>
            <a:endCxn id="22" idx="1"/>
          </p:cNvCxnSpPr>
          <p:nvPr/>
        </p:nvCxnSpPr>
        <p:spPr>
          <a:xfrm>
            <a:off x="2209800" y="3009900"/>
            <a:ext cx="533400" cy="171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37273" y="1752600"/>
            <a:ext cx="7239000" cy="4441825"/>
            <a:chOff x="1004" y="1195"/>
            <a:chExt cx="4224" cy="2527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1195"/>
              <a:ext cx="4224" cy="1312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Tình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theá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khoù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khaên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cuûa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luùc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baáy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giôø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gioáng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vôùi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cuoäc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caùch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maïng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cuûa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naøo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VNI-Palatin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37273" y="1752600"/>
            <a:ext cx="7239000" cy="4441825"/>
            <a:chOff x="1004" y="1195"/>
            <a:chExt cx="4224" cy="2527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1195"/>
              <a:ext cx="4224" cy="1312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Ñöùng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tröôùc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söï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thöû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thaùch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cöïc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kyø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quyeát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lieät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cũng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coù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nhöõng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thuaän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lôïi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cơ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bản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gì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? </a:t>
              </a: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VNI-Palatin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CQCM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CNXH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TÌNH HÌNH NƯỚC TA SAU CÁCH MẠNG THÁNG TÁM  NĂM 1945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37273" y="1220003"/>
            <a:ext cx="7239000" cy="4974422"/>
            <a:chOff x="1004" y="892"/>
            <a:chExt cx="4224" cy="2830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892"/>
              <a:ext cx="4224" cy="1615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Caên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cöù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vaøo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tình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hình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luùc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baáy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giôø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theo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em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nhieäm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vuï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caáp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baùch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maø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Ñaûng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phaûi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giaûi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quyeát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ñoù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laø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gì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?</a:t>
              </a: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VNI-Palatin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5029200"/>
          </a:xfrm>
        </p:spPr>
        <p:txBody>
          <a:bodyPr/>
          <a:lstStyle/>
          <a:p>
            <a:pPr algn="just">
              <a:buNone/>
            </a:pPr>
            <a:r>
              <a:rPr lang="fr-FR" b="1" dirty="0" smtClean="0">
                <a:solidFill>
                  <a:schemeClr val="tx2"/>
                </a:solidFill>
              </a:rPr>
              <a:t>    </a:t>
            </a:r>
            <a:r>
              <a:rPr lang="fr-FR" sz="3600" b="1" dirty="0" smtClean="0">
                <a:solidFill>
                  <a:srgbClr val="0000FF"/>
                </a:solidFill>
              </a:rPr>
              <a:t>II - BƯỚC ĐẦU XÂY DỰNG CHÍNH QUYỀN CÁCH MẠNG, GIẢI QUYẾT NẠN ĐÓI, NẠN DỐT VÀ KHÓ KHĂN VỀ TÀI CHÍNH.</a:t>
            </a:r>
            <a:r>
              <a:rPr lang="fr-FR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AF273E"/>
                  </a:outerShdw>
                </a:effectLst>
              </a:rPr>
              <a:t> 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4267200"/>
            <a:ext cx="5410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0800" y="4495800"/>
            <a:ext cx="5410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2800" y="4724400"/>
            <a:ext cx="5410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3399"/>
          </a:solidFill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latin typeface="VNI-Times" pitchFamily="2" charset="0"/>
              </a:rPr>
              <a:t>CAÙC NHOÙM TRÌNH BAØY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ln>
            <a:solidFill>
              <a:schemeClr val="accent2"/>
            </a:solidFill>
          </a:ln>
        </p:spPr>
        <p:txBody>
          <a:bodyPr/>
          <a:lstStyle/>
          <a:p>
            <a:pPr algn="just" eaLnBrk="1" hangingPunct="1"/>
            <a:r>
              <a:rPr lang="en-US" sz="2600" b="1" u="sng" dirty="0" err="1" smtClean="0">
                <a:solidFill>
                  <a:srgbClr val="FF0000"/>
                </a:solidFill>
                <a:latin typeface="VNI-Times" pitchFamily="2" charset="0"/>
              </a:rPr>
              <a:t>Nhoùm</a:t>
            </a:r>
            <a:r>
              <a:rPr lang="en-US" sz="2600" b="1" u="sng" dirty="0" smtClean="0">
                <a:solidFill>
                  <a:srgbClr val="FF0000"/>
                </a:solidFill>
                <a:latin typeface="VNI-Times" pitchFamily="2" charset="0"/>
              </a:rPr>
              <a:t> 1: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Tìm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hieåu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veà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bieän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phaùp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giaûi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quyeát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cuûa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Ñaûng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veà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chính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trò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vaø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quaân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söï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? YÙ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nghóa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?</a:t>
            </a:r>
          </a:p>
          <a:p>
            <a:pPr algn="just" eaLnBrk="1" hangingPunct="1"/>
            <a:r>
              <a:rPr lang="en-US" sz="2600" b="1" u="sng" dirty="0" err="1" smtClean="0">
                <a:solidFill>
                  <a:srgbClr val="0000FF"/>
                </a:solidFill>
                <a:latin typeface="VNI-Times" pitchFamily="2" charset="0"/>
              </a:rPr>
              <a:t>Nhoùm</a:t>
            </a:r>
            <a:r>
              <a:rPr lang="en-US" sz="2600" b="1" u="sng" dirty="0" smtClean="0">
                <a:solidFill>
                  <a:srgbClr val="0000FF"/>
                </a:solidFill>
                <a:latin typeface="VNI-Times" pitchFamily="2" charset="0"/>
              </a:rPr>
              <a:t> 2: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Tìm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hieåu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veà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bieän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phaùp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tröôùc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maét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vaø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laâu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daøi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cuûa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Ñaûng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ta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trong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vieäc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giaûi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quyeát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giaëc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ñoùi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?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Keát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quaû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? YÙ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nghóa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?</a:t>
            </a:r>
          </a:p>
          <a:p>
            <a:pPr algn="just" eaLnBrk="1" hangingPunct="1"/>
            <a:r>
              <a:rPr lang="en-US" sz="2600" b="1" u="sng" dirty="0" err="1" smtClean="0">
                <a:solidFill>
                  <a:srgbClr val="FF0000"/>
                </a:solidFill>
                <a:latin typeface="VNI-Times" pitchFamily="2" charset="0"/>
              </a:rPr>
              <a:t>Nhoùm</a:t>
            </a:r>
            <a:r>
              <a:rPr lang="en-US" sz="2600" b="1" u="sng" dirty="0" smtClean="0">
                <a:solidFill>
                  <a:srgbClr val="FF0000"/>
                </a:solidFill>
                <a:latin typeface="VNI-Times" pitchFamily="2" charset="0"/>
              </a:rPr>
              <a:t> 3: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Tìm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hieåu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veà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bieän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phaùp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tröôùc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maét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vaø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laâu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daøi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cuûa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Ñaûng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ta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trong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vieäc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giaûi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quyeát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giaëc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doát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?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Keát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quaû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? YÙ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nghóa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?</a:t>
            </a:r>
          </a:p>
          <a:p>
            <a:pPr algn="just" eaLnBrk="1" hangingPunct="1"/>
            <a:r>
              <a:rPr lang="en-US" sz="2600" b="1" u="sng" dirty="0" err="1" smtClean="0">
                <a:solidFill>
                  <a:srgbClr val="0000FF"/>
                </a:solidFill>
                <a:latin typeface="VNI-Times" pitchFamily="2" charset="0"/>
              </a:rPr>
              <a:t>Nhoùm</a:t>
            </a:r>
            <a:r>
              <a:rPr lang="en-US" sz="2600" b="1" u="sng" smtClean="0">
                <a:solidFill>
                  <a:srgbClr val="0000FF"/>
                </a:solidFill>
                <a:latin typeface="VNI-Times" pitchFamily="2" charset="0"/>
              </a:rPr>
              <a:t> 4:</a:t>
            </a:r>
            <a:r>
              <a:rPr lang="en-US" sz="2600" b="1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Bieän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phaùp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tröôùc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maét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vaø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laâu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daøi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cuûa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Ñaûng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ta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trong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vieäc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giaûi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quyeát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khoù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khaên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veà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taøi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VNI-Times" pitchFamily="2" charset="0"/>
              </a:rPr>
              <a:t>chính</a:t>
            </a:r>
            <a:r>
              <a:rPr lang="en-US" sz="2600" b="1" dirty="0" smtClean="0">
                <a:solidFill>
                  <a:srgbClr val="0000FF"/>
                </a:solidFill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  <p:bldP spid="73731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- 6/1/1946,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333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13"/>
          <p:cNvPicPr>
            <a:picLocks noChangeAspect="1" noChangeArrowheads="1"/>
          </p:cNvPicPr>
          <p:nvPr/>
        </p:nvPicPr>
        <p:blipFill>
          <a:blip r:embed="rId2"/>
          <a:srcRect r="7224" b="7860"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84680C8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76200"/>
            <a:ext cx="8643937" cy="1466850"/>
          </a:xfrm>
          <a:prstGeom prst="roundRect">
            <a:avLst/>
          </a:prstGeom>
          <a:solidFill>
            <a:srgbClr val="CCFF9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28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4374" y="1695450"/>
            <a:ext cx="8429626" cy="785813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16764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9600" y="2609850"/>
            <a:ext cx="85344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vi-VN" sz="28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259080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800" y="3505200"/>
            <a:ext cx="84582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vi-VN" sz="2800" b="1" baseline="-25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356235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5800" y="4476750"/>
            <a:ext cx="84582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Mau</a:t>
            </a:r>
            <a:endParaRPr lang="vi-VN" sz="2800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0" y="447675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D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17" name="Picture 14" descr="ymicon (155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443979"/>
            <a:ext cx="1828800" cy="141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ymicon (157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5445689"/>
            <a:ext cx="2362200" cy="141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u cu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- 6/1/1946,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333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- 3/1946,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4"/>
          <p:cNvPicPr>
            <a:picLocks noChangeAspect="1" noChangeArrowheads="1"/>
          </p:cNvPicPr>
          <p:nvPr/>
        </p:nvPicPr>
        <p:blipFill>
          <a:blip r:embed="rId2"/>
          <a:srcRect r="7224" b="78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- 11/1946,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0" name="Picture 2" descr="Kết quả hình ảnh cho hiến pháp 19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- 11/1946,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- 5/1946,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”…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”…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9"/>
          <p:cNvPicPr>
            <a:picLocks noChangeAspect="1" noChangeArrowheads="1"/>
          </p:cNvPicPr>
          <p:nvPr/>
        </p:nvPicPr>
        <p:blipFill>
          <a:blip r:embed="rId2"/>
          <a:srcRect r="7224" b="6494"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8675" name="Picture 7" descr="cungoh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533400" y="5791200"/>
            <a:ext cx="7086600" cy="831850"/>
          </a:xfrm>
          <a:prstGeom prst="rect">
            <a:avLst/>
          </a:prstGeom>
          <a:solidFill>
            <a:srgbClr val="0033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</a:rPr>
              <a:t>Cụ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Ngô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Tử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Hạ</a:t>
            </a:r>
            <a:r>
              <a:rPr lang="en-US" sz="2400" b="1" dirty="0">
                <a:solidFill>
                  <a:srgbClr val="FFFF00"/>
                </a:solidFill>
              </a:rPr>
              <a:t> - </a:t>
            </a:r>
            <a:r>
              <a:rPr lang="en-US" sz="2400" b="1" dirty="0" err="1">
                <a:solidFill>
                  <a:srgbClr val="FFFF00"/>
                </a:solidFill>
              </a:rPr>
              <a:t>Đại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biểu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quốc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hội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khóa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1- </a:t>
            </a:r>
            <a:r>
              <a:rPr lang="en-US" sz="2400" b="1" dirty="0" err="1">
                <a:solidFill>
                  <a:srgbClr val="FFFF00"/>
                </a:solidFill>
              </a:rPr>
              <a:t>Kéo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xe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quyên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góp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gạo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trong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ngày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cứu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đói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76200"/>
            <a:ext cx="8643937" cy="1466850"/>
          </a:xfrm>
          <a:prstGeom prst="roundRect">
            <a:avLst/>
          </a:prstGeom>
          <a:solidFill>
            <a:srgbClr val="CCFF9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vi-VN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66800" y="1847850"/>
            <a:ext cx="7772400" cy="785813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18288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2762250"/>
            <a:ext cx="77724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" y="274320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6800" y="3714750"/>
            <a:ext cx="77724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228600" y="36576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66800" y="4629150"/>
            <a:ext cx="77724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8600" y="462915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D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17" name="Picture 14" descr="ymicon (155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443979"/>
            <a:ext cx="1828800" cy="141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ymicon (157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5445689"/>
            <a:ext cx="2362200" cy="141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c doi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tgs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6" name="Picture 6" descr="sx 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64516" name="Picture 4" descr="10"/>
          <p:cNvPicPr>
            <a:picLocks noChangeAspect="1" noChangeArrowheads="1"/>
          </p:cNvPicPr>
          <p:nvPr/>
        </p:nvPicPr>
        <p:blipFill>
          <a:blip r:embed="rId2"/>
          <a:srcRect r="7224" b="59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04800" y="5105400"/>
            <a:ext cx="8229600" cy="838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VNI-Times" pitchFamily="2" charset="0"/>
                <a:sym typeface="Wingdings" pitchFamily="2" charset="2"/>
              </a:rPr>
              <a:t>N</a:t>
            </a:r>
            <a:r>
              <a:rPr lang="en-US" sz="2800" dirty="0" err="1" smtClean="0">
                <a:solidFill>
                  <a:srgbClr val="FFFF00"/>
                </a:solidFill>
                <a:latin typeface="VNI-Times" pitchFamily="2" charset="0"/>
              </a:rPr>
              <a:t>oâng</a:t>
            </a:r>
            <a:r>
              <a:rPr lang="en-US" sz="2800" dirty="0" smtClean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Times" pitchFamily="2" charset="0"/>
              </a:rPr>
              <a:t>nghieäp</a:t>
            </a:r>
            <a:r>
              <a:rPr lang="en-US" sz="28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Times" pitchFamily="2" charset="0"/>
              </a:rPr>
              <a:t>phuïc</a:t>
            </a:r>
            <a:r>
              <a:rPr lang="en-US" sz="28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Times" pitchFamily="2" charset="0"/>
              </a:rPr>
              <a:t>hoài</a:t>
            </a:r>
            <a:r>
              <a:rPr lang="en-US" sz="2800" dirty="0">
                <a:solidFill>
                  <a:srgbClr val="FFFF00"/>
                </a:solidFill>
                <a:latin typeface="VNI-Times" pitchFamily="2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VNI-Times" pitchFamily="2" charset="0"/>
              </a:rPr>
              <a:t>naïn</a:t>
            </a:r>
            <a:r>
              <a:rPr lang="en-US" sz="28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Times" pitchFamily="2" charset="0"/>
              </a:rPr>
              <a:t>ñoùi</a:t>
            </a:r>
            <a:r>
              <a:rPr lang="en-US" sz="28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VNI-Times" pitchFamily="2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VNI-Times" pitchFamily="2" charset="0"/>
              </a:rPr>
              <a:t>ñaåy</a:t>
            </a:r>
            <a:r>
              <a:rPr lang="en-US" sz="2800" dirty="0" smtClean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Times" pitchFamily="2" charset="0"/>
              </a:rPr>
              <a:t>luøi</a:t>
            </a:r>
            <a:r>
              <a:rPr lang="en-US" sz="2800" dirty="0">
                <a:solidFill>
                  <a:srgbClr val="FFFF00"/>
                </a:solidFill>
                <a:latin typeface="VNI-Times" pitchFamily="2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- 8/9/1945,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9/1945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76 000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743200" y="6477000"/>
            <a:ext cx="45720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sz="half" idx="2"/>
          </p:nvPr>
        </p:nvSpPr>
        <p:spPr>
          <a:xfrm>
            <a:off x="4667250" y="1600200"/>
            <a:ext cx="4019550" cy="4525963"/>
          </a:xfrm>
        </p:spPr>
        <p:txBody>
          <a:bodyPr/>
          <a:lstStyle/>
          <a:p>
            <a:pPr eaLnBrk="1" hangingPunct="1"/>
            <a:endParaRPr lang="en-US" sz="280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7180263"/>
            <a:chOff x="2880" y="864"/>
            <a:chExt cx="2880" cy="362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880" y="864"/>
              <a:ext cx="2880" cy="3622"/>
              <a:chOff x="2781" y="192"/>
              <a:chExt cx="2835" cy="3914"/>
            </a:xfrm>
          </p:grpSpPr>
          <p:pic>
            <p:nvPicPr>
              <p:cNvPr id="31752" name="Picture 5" descr="BDHV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781" y="192"/>
                <a:ext cx="2835" cy="3690"/>
              </a:xfrm>
              <a:prstGeom prst="rect">
                <a:avLst/>
              </a:prstGeom>
              <a:noFill/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</p:pic>
          <p:sp>
            <p:nvSpPr>
              <p:cNvPr id="31753" name="Text Box 6"/>
              <p:cNvSpPr txBox="1">
                <a:spLocks noChangeArrowheads="1"/>
              </p:cNvSpPr>
              <p:nvPr/>
            </p:nvSpPr>
            <p:spPr bwMode="auto">
              <a:xfrm>
                <a:off x="3552" y="3906"/>
                <a:ext cx="1666" cy="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latin typeface="VNI-Times" pitchFamily="2" charset="0"/>
                </a:endParaRPr>
              </a:p>
            </p:txBody>
          </p:sp>
        </p:grpSp>
        <p:sp>
          <p:nvSpPr>
            <p:cNvPr id="31751" name="Text Box 7"/>
            <p:cNvSpPr txBox="1">
              <a:spLocks noChangeArrowheads="1"/>
            </p:cNvSpPr>
            <p:nvPr/>
          </p:nvSpPr>
          <p:spPr bwMode="auto">
            <a:xfrm>
              <a:off x="3168" y="3936"/>
              <a:ext cx="219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>
                  <a:solidFill>
                    <a:srgbClr val="FFFF00"/>
                  </a:solidFill>
                  <a:latin typeface="Tahoma" pitchFamily="34" charset="0"/>
                </a:rPr>
                <a:t>Một lớp Bình dân học vụ</a:t>
              </a:r>
            </a:p>
          </p:txBody>
        </p:sp>
      </p:grpSp>
      <p:sp>
        <p:nvSpPr>
          <p:cNvPr id="488456" name="Rectangle 8"/>
          <p:cNvSpPr>
            <a:spLocks noChangeArrowheads="1"/>
          </p:cNvSpPr>
          <p:nvPr/>
        </p:nvSpPr>
        <p:spPr bwMode="auto">
          <a:xfrm>
            <a:off x="2590800" y="228600"/>
            <a:ext cx="640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vi-VN" sz="2600" b="1" i="1" dirty="0">
                <a:solidFill>
                  <a:srgbClr val="FFFF00"/>
                </a:solidFill>
              </a:rPr>
              <a:t>Hôm qua anh đến chơi </a:t>
            </a:r>
            <a:r>
              <a:rPr lang="vi-VN" sz="2600" b="1" i="1" dirty="0" smtClean="0">
                <a:solidFill>
                  <a:srgbClr val="FFFF00"/>
                </a:solidFill>
              </a:rPr>
              <a:t>nhà</a:t>
            </a:r>
            <a:endParaRPr lang="en-US" sz="2600" b="1" dirty="0">
              <a:solidFill>
                <a:srgbClr val="FFFF00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vi-VN" sz="2600" b="1" i="1" dirty="0">
                <a:solidFill>
                  <a:srgbClr val="FFFF00"/>
                </a:solidFill>
              </a:rPr>
              <a:t>Thấy mẹ dệt vải thấy cha đi </a:t>
            </a:r>
            <a:r>
              <a:rPr lang="vi-VN" sz="2600" b="1" i="1" dirty="0" smtClean="0">
                <a:solidFill>
                  <a:srgbClr val="FFFF00"/>
                </a:solidFill>
              </a:rPr>
              <a:t>bừa</a:t>
            </a:r>
            <a:r>
              <a:rPr lang="vi-VN" sz="2600" b="1" dirty="0" smtClean="0">
                <a:solidFill>
                  <a:srgbClr val="FFFF00"/>
                </a:solidFill>
              </a:rPr>
              <a:t> </a:t>
            </a:r>
            <a:endParaRPr lang="vi-VN" sz="2600" b="1" i="1" dirty="0">
              <a:solidFill>
                <a:srgbClr val="FFFF00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vi-VN" sz="2600" b="1" i="1" dirty="0">
                <a:solidFill>
                  <a:srgbClr val="FFFF00"/>
                </a:solidFill>
              </a:rPr>
              <a:t>Thấy nàng mải miết xe </a:t>
            </a:r>
            <a:r>
              <a:rPr lang="vi-VN" sz="2600" b="1" i="1" dirty="0" smtClean="0">
                <a:solidFill>
                  <a:srgbClr val="FFFF00"/>
                </a:solidFill>
              </a:rPr>
              <a:t>tơ</a:t>
            </a:r>
            <a:endParaRPr lang="vi-VN" sz="2600" b="1" i="1" dirty="0">
              <a:solidFill>
                <a:srgbClr val="FFFF00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vi-VN" sz="2600" b="1" i="1" dirty="0">
                <a:solidFill>
                  <a:srgbClr val="FFFF00"/>
                </a:solidFill>
              </a:rPr>
              <a:t>Thấy cháu "i - tờ" ngồi học bi </a:t>
            </a:r>
            <a:r>
              <a:rPr lang="vi-VN" sz="2600" b="1" i="1" dirty="0" smtClean="0">
                <a:solidFill>
                  <a:srgbClr val="FFFF00"/>
                </a:solidFill>
              </a:rPr>
              <a:t>bô</a:t>
            </a:r>
            <a:r>
              <a:rPr lang="vi-VN" sz="2600" b="1" dirty="0" smtClean="0">
                <a:solidFill>
                  <a:srgbClr val="FFFF00"/>
                </a:solidFill>
              </a:rPr>
              <a:t> </a:t>
            </a:r>
            <a:endParaRPr lang="vi-VN" sz="2600" b="1" i="1" dirty="0">
              <a:solidFill>
                <a:srgbClr val="FFFF00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vi-VN" sz="2600" b="1" i="1" dirty="0">
                <a:solidFill>
                  <a:srgbClr val="FFFF00"/>
                </a:solidFill>
              </a:rPr>
              <a:t>Thì ra vâng lệnh Cụ </a:t>
            </a:r>
            <a:r>
              <a:rPr lang="vi-VN" sz="2600" b="1" i="1" dirty="0" smtClean="0">
                <a:solidFill>
                  <a:srgbClr val="FFFF00"/>
                </a:solidFill>
              </a:rPr>
              <a:t>Hồ</a:t>
            </a:r>
            <a:r>
              <a:rPr lang="vi-VN" sz="2600" b="1" dirty="0" smtClean="0">
                <a:solidFill>
                  <a:srgbClr val="FFFF00"/>
                </a:solidFill>
              </a:rPr>
              <a:t> </a:t>
            </a:r>
            <a:endParaRPr lang="vi-VN" sz="2600" b="1" i="1" dirty="0">
              <a:solidFill>
                <a:srgbClr val="FFFF00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vi-VN" sz="2600" b="1" i="1" dirty="0">
                <a:solidFill>
                  <a:srgbClr val="FFFF00"/>
                </a:solidFill>
              </a:rPr>
              <a:t>Cả nhà yêu nước "thi đua" học hành.</a:t>
            </a:r>
            <a:r>
              <a:rPr lang="vi-VN" sz="2600" b="1" dirty="0">
                <a:solidFill>
                  <a:srgbClr val="FFFF00"/>
                </a:solidFill>
              </a:rPr>
              <a:t> </a:t>
            </a:r>
            <a:endParaRPr lang="en-US" sz="2600" b="1" dirty="0">
              <a:solidFill>
                <a:srgbClr val="FFFF00"/>
              </a:solidFill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FFFF00"/>
                </a:solidFill>
              </a:rPr>
              <a:t>                       </a:t>
            </a:r>
            <a:r>
              <a:rPr lang="en-US" sz="2600" dirty="0" err="1">
                <a:solidFill>
                  <a:schemeClr val="bg1"/>
                </a:solidFill>
              </a:rPr>
              <a:t>Vè</a:t>
            </a:r>
            <a:r>
              <a:rPr lang="en-US" sz="2600" dirty="0">
                <a:solidFill>
                  <a:schemeClr val="bg1"/>
                </a:solidFill>
              </a:rPr>
              <a:t> “</a:t>
            </a:r>
            <a:r>
              <a:rPr lang="en-US" sz="2600" dirty="0" err="1">
                <a:solidFill>
                  <a:schemeClr val="bg1"/>
                </a:solidFill>
              </a:rPr>
              <a:t>Bình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dân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học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vụ</a:t>
            </a:r>
            <a:r>
              <a:rPr lang="en-US" sz="26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88457" name="Text Box 9"/>
          <p:cNvSpPr txBox="1">
            <a:spLocks noChangeArrowheads="1"/>
          </p:cNvSpPr>
          <p:nvPr/>
        </p:nvSpPr>
        <p:spPr bwMode="auto">
          <a:xfrm>
            <a:off x="2514600" y="6172200"/>
            <a:ext cx="3962400" cy="457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ahoma" pitchFamily="34" charset="0"/>
              </a:rPr>
              <a:t>Một lớp Bình dân học vụ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8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6" grpId="0"/>
      <p:bldP spid="48845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c do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51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370 kg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20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- 11/1946,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11"/>
          <p:cNvPicPr>
            <a:picLocks noChangeAspect="1" noChangeArrowheads="1"/>
          </p:cNvPicPr>
          <p:nvPr/>
        </p:nvPicPr>
        <p:blipFill>
          <a:blip r:embed="rId2"/>
          <a:srcRect r="7274" b="66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80" y="-32084"/>
            <a:ext cx="4634120" cy="4375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416"/>
            <a:ext cx="4509881" cy="4146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4648200"/>
            <a:ext cx="4447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5. 147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7200"/>
            <a:ext cx="4447095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1,7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0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0"/>
            <a:ext cx="8915400" cy="1466850"/>
          </a:xfrm>
          <a:prstGeom prst="roundRect">
            <a:avLst/>
          </a:prstGeom>
          <a:solidFill>
            <a:srgbClr val="CCFF9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n-US" sz="2800" b="1" spc="50" dirty="0" smtClean="0">
              <a:ln w="11430"/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n-US" sz="2800" b="1" spc="50" dirty="0" err="1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2/9/1945?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66800" y="1600200"/>
            <a:ext cx="7086600" cy="785813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16002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2590800"/>
            <a:ext cx="70866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vi-VN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" y="259080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6800" y="3581400"/>
            <a:ext cx="70866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600" y="3581400"/>
            <a:ext cx="811212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66800" y="4724400"/>
            <a:ext cx="7086600" cy="785812"/>
          </a:xfrm>
          <a:prstGeom prst="round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8600" y="4572000"/>
            <a:ext cx="796925" cy="857250"/>
          </a:xfrm>
          <a:prstGeom prst="ellipse">
            <a:avLst/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D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17" name="Picture 14" descr="ymicon (155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44958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ymicon (157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4419600"/>
            <a:ext cx="2514600" cy="201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9600" y="1524000"/>
            <a:ext cx="8153400" cy="4974422"/>
            <a:chOff x="1004" y="892"/>
            <a:chExt cx="4224" cy="2830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1004" y="892"/>
              <a:ext cx="4224" cy="1615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Taïi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sao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trong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hoøan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caûnh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baáy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giôø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nhaân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daân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ta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laïi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vi-VN" sz="2800" b="1" dirty="0" smtClean="0">
                  <a:solidFill>
                    <a:srgbClr val="FF0000"/>
                  </a:solidFill>
                  <a:latin typeface="VNI-Times" pitchFamily="2" charset="0"/>
                </a:rPr>
                <a:t>sẵn</a:t>
              </a:r>
              <a:r>
                <a:rPr lang="en-US" sz="2800" b="1" dirty="0"/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saøng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ñoùng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goùp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cuûa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caûi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vaät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chaát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quyù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baùu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cho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chính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quyeàn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caùch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Times" pitchFamily="2" charset="0"/>
                </a:rPr>
                <a:t>maïng</a:t>
              </a:r>
              <a:r>
                <a:rPr lang="en-US" sz="2800" b="1" dirty="0" smtClean="0">
                  <a:solidFill>
                    <a:srgbClr val="FF0000"/>
                  </a:solidFill>
                  <a:latin typeface="VNI-Times" pitchFamily="2" charset="0"/>
                </a:rPr>
                <a:t> ?</a:t>
              </a: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VNI-Palatin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200" y="3657600"/>
            <a:ext cx="868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--Ha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5105400"/>
            <a:ext cx="91440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vi-VN" sz="3200" b="1" dirty="0">
                <a:sym typeface="Wingdings 3" pitchFamily="18" charset="2"/>
              </a:rPr>
              <a:t>Ngày 23/11/1946, Quốc hội cho lưu hành </a:t>
            </a:r>
            <a:endParaRPr lang="en-US" sz="3200" b="1" dirty="0" smtClean="0">
              <a:sym typeface="Wingdings 3" pitchFamily="18" charset="2"/>
            </a:endParaRPr>
          </a:p>
          <a:p>
            <a:pPr algn="ctr" eaLnBrk="0" hangingPunct="0"/>
            <a:r>
              <a:rPr lang="vi-VN" sz="3200" b="1" dirty="0" smtClean="0">
                <a:sym typeface="Wingdings 3" pitchFamily="18" charset="2"/>
              </a:rPr>
              <a:t>tiền </a:t>
            </a:r>
            <a:r>
              <a:rPr lang="vi-VN" sz="3200" b="1" dirty="0">
                <a:sym typeface="Wingdings 3" pitchFamily="18" charset="2"/>
              </a:rPr>
              <a:t>Việt Nam trong cả nước</a:t>
            </a:r>
          </a:p>
        </p:txBody>
      </p:sp>
      <p:pic>
        <p:nvPicPr>
          <p:cNvPr id="35846" name="Picture 6" descr="slide0014_image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828800"/>
            <a:ext cx="2667000" cy="2133600"/>
          </a:xfrm>
          <a:prstGeom prst="rect">
            <a:avLst/>
          </a:prstGeom>
          <a:noFill/>
        </p:spPr>
      </p:pic>
      <p:pic>
        <p:nvPicPr>
          <p:cNvPr id="35847" name="Picture 7" descr="slide0014_image0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828800"/>
            <a:ext cx="2514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5796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fr-FR" sz="32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 ĐẦU XÂY DỰNG CHÍNH QUYỀN CÁCH MẠNG, GIẢI QUYẾT NẠN ĐÓI, NẠN DỐT VÀ KHÓ KHĂN VỀ TÀI CHÍNH.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51769" y="1524000"/>
            <a:ext cx="8687142" cy="4974422"/>
            <a:chOff x="559" y="892"/>
            <a:chExt cx="5069" cy="2830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559" y="892"/>
              <a:ext cx="5069" cy="1615"/>
            </a:xfrm>
            <a:prstGeom prst="cloudCallout">
              <a:avLst>
                <a:gd name="adj1" fmla="val -27653"/>
                <a:gd name="adj2" fmla="val 172500"/>
              </a:avLst>
            </a:prstGeom>
            <a:gradFill rotWithShape="1">
              <a:gsLst>
                <a:gs pos="0">
                  <a:srgbClr val="39639D">
                    <a:tint val="62000"/>
                    <a:satMod val="180000"/>
                  </a:srgbClr>
                </a:gs>
                <a:gs pos="65000">
                  <a:srgbClr val="39639D">
                    <a:tint val="32000"/>
                    <a:satMod val="250000"/>
                  </a:srgbClr>
                </a:gs>
                <a:gs pos="100000">
                  <a:srgbClr val="39639D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9639D"/>
              </a:solidFill>
              <a:prstDash val="solid"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Em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coù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nhaän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xeùt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gì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veà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nhöõng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chuû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tröông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ñoái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saùch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cuûa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Ñaûng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ta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trong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vieäc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giaûi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quyeát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nhöõng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khoù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khaên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ñeå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baûo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veä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nöôùc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VNDCCH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coøn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 non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Palatin" pitchFamily="2" charset="0"/>
                </a:rPr>
                <a:t>treû</a:t>
              </a:r>
              <a:r>
                <a:rPr lang="en-US" sz="2800" b="1" dirty="0" smtClean="0">
                  <a:solidFill>
                    <a:srgbClr val="FF0000"/>
                  </a:solidFill>
                  <a:latin typeface="VNI-Palatin" pitchFamily="2" charset="0"/>
                </a:rPr>
                <a:t>?</a:t>
              </a: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VNI-Palatin" pitchFamily="2" charset="0"/>
              </a:endParaRPr>
            </a:p>
          </p:txBody>
        </p:sp>
        <p:pic>
          <p:nvPicPr>
            <p:cNvPr id="6" name="Picture 12" descr="j030125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736"/>
              <a:ext cx="115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/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0" y="708701"/>
            <a:ext cx="6172200" cy="3828288"/>
          </a:xfrm>
        </p:spPr>
        <p:txBody>
          <a:bodyPr/>
          <a:lstStyle/>
          <a:p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endParaRPr lang="en-US" dirty="0"/>
          </a:p>
        </p:txBody>
      </p:sp>
      <p:pic>
        <p:nvPicPr>
          <p:cNvPr id="5" name="Picture 39" descr="question_pop_up_from_box_rotate_hg_cl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16954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2" descr="2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334000"/>
            <a:ext cx="114935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2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572000"/>
            <a:ext cx="121443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ua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04800"/>
            <a:ext cx="8610600" cy="6400800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6" descr="3DBUTT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886200" y="3657600"/>
            <a:ext cx="129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3DBUTT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4953000" y="1676400"/>
            <a:ext cx="129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3DBUTT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47244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3DBUTT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35695">
            <a:off x="6995883" y="137882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3DBUTT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858000" y="2590800"/>
            <a:ext cx="129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66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2865" y="9906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spc="50" noProof="0" dirty="0" smtClean="0">
                <a:ln w="1143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XIN CHÂN THÀNH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spc="50" noProof="0" dirty="0" smtClean="0">
                <a:ln w="1143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CẢM ƠN QUÝ THẦY CÔ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spc="50" noProof="0" dirty="0" smtClean="0">
                <a:ln w="1143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VÀ CÁC EM HỌC SINH</a:t>
            </a:r>
            <a:endParaRPr kumimoji="0" lang="en-US" sz="4800" b="1" i="1" u="none" strike="noStrike" kern="0" cap="none" spc="50" normalizeH="0" baseline="0" noProof="0" dirty="0">
              <a:ln w="11430"/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him tài liệu- Ngày độc lập 02-9-1945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44" y="-17980"/>
            <a:ext cx="9156843" cy="68759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8" descr="top_ho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2061584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8" descr="top_ho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3815" y="228600"/>
            <a:ext cx="206158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8" descr="top_ho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410200"/>
            <a:ext cx="206158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8" descr="top_ho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0"/>
            <a:ext cx="206158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oavantrongdongvl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1485900" y="304799"/>
            <a:ext cx="6172200" cy="618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1"/>
          <p:cNvSpPr>
            <a:spLocks noChangeArrowheads="1"/>
          </p:cNvSpPr>
          <p:nvPr/>
        </p:nvSpPr>
        <p:spPr bwMode="auto">
          <a:xfrm>
            <a:off x="2286000" y="5867400"/>
            <a:ext cx="594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/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viên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HỒ MINH THÀNH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WordArt 30"/>
          <p:cNvSpPr>
            <a:spLocks noChangeArrowheads="1" noChangeShapeType="1" noTextEdit="1"/>
          </p:cNvSpPr>
          <p:nvPr/>
        </p:nvSpPr>
        <p:spPr bwMode="auto">
          <a:xfrm>
            <a:off x="3886200" y="1524000"/>
            <a:ext cx="1600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prstShdw prst="shdw17" dist="17961" dir="2700000">
                    <a:srgbClr val="991F00"/>
                  </a:prstShdw>
                </a:effectLst>
                <a:latin typeface="Arial"/>
                <a:cs typeface="Arial"/>
              </a:rPr>
              <a:t>BÀI 17</a:t>
            </a:r>
            <a:endParaRPr lang="en-US" sz="36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effectLst>
                <a:prstShdw prst="shdw17" dist="17961" dir="2700000">
                  <a:srgbClr val="991F00"/>
                </a:prstShdw>
              </a:effectLst>
              <a:latin typeface="Arial"/>
              <a:cs typeface="Arial"/>
            </a:endParaRPr>
          </a:p>
        </p:txBody>
      </p:sp>
      <p:sp>
        <p:nvSpPr>
          <p:cNvPr id="25" name="WordArt 50"/>
          <p:cNvSpPr>
            <a:spLocks noChangeArrowheads="1" noChangeShapeType="1" noTextEdit="1"/>
          </p:cNvSpPr>
          <p:nvPr/>
        </p:nvSpPr>
        <p:spPr bwMode="auto">
          <a:xfrm>
            <a:off x="76200" y="2667000"/>
            <a:ext cx="9067800" cy="25244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Jamai" pitchFamily="2" charset="0"/>
                <a:cs typeface="Times New Roman" pitchFamily="18" charset="0"/>
              </a:rPr>
              <a:t>NÖÔÙC VIEÄT NAM DAÂN CHUÛ COÄNG HOØA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Jamai" pitchFamily="2" charset="0"/>
                <a:cs typeface="Times New Roman" pitchFamily="18" charset="0"/>
              </a:rPr>
              <a:t>TÖØ SAU 2-9-1945 ÑEÁN TRÖÔÙC 19-12-1946</a:t>
            </a:r>
            <a:endParaRPr lang="en-US" sz="3600" b="1" kern="10" spc="50" dirty="0">
              <a:ln w="11430"/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Rectangle 51"/>
          <p:cNvSpPr>
            <a:spLocks noChangeArrowheads="1"/>
          </p:cNvSpPr>
          <p:nvPr/>
        </p:nvSpPr>
        <p:spPr bwMode="auto">
          <a:xfrm>
            <a:off x="1600200" y="304800"/>
            <a:ext cx="594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/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THPT AN NHƠN TÂY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107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55412E-6 L 0.37066 0.345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17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55412E-6 L -0.34548 0.34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1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6642E-6 L 0.37066 -0.387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-1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1158 L -0.35434 -0.4097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42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191000"/>
            <a:ext cx="552450" cy="1409700"/>
          </a:xfrm>
          <a:prstGeom prst="rect">
            <a:avLst/>
          </a:prstGeom>
          <a:noFill/>
        </p:spPr>
      </p:pic>
      <p:pic>
        <p:nvPicPr>
          <p:cNvPr id="38941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1600200"/>
            <a:ext cx="266700" cy="1371600"/>
          </a:xfrm>
          <a:prstGeom prst="rect">
            <a:avLst/>
          </a:prstGeom>
          <a:noFill/>
        </p:spPr>
      </p:pic>
      <p:pic>
        <p:nvPicPr>
          <p:cNvPr id="38937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352800"/>
            <a:ext cx="1371600" cy="428625"/>
          </a:xfrm>
          <a:prstGeom prst="rect">
            <a:avLst/>
          </a:prstGeom>
          <a:noFill/>
        </p:spPr>
      </p:pic>
      <p:pic>
        <p:nvPicPr>
          <p:cNvPr id="38933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4191000"/>
            <a:ext cx="161925" cy="1095375"/>
          </a:xfrm>
          <a:prstGeom prst="rect">
            <a:avLst/>
          </a:prstGeom>
          <a:noFill/>
        </p:spPr>
      </p:pic>
      <p:pic>
        <p:nvPicPr>
          <p:cNvPr id="3893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9350" y="4295775"/>
            <a:ext cx="171450" cy="1190625"/>
          </a:xfrm>
          <a:prstGeom prst="rect">
            <a:avLst/>
          </a:prstGeom>
          <a:noFill/>
        </p:spPr>
      </p:pic>
      <p:pic>
        <p:nvPicPr>
          <p:cNvPr id="38934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5550" y="2286000"/>
            <a:ext cx="171450" cy="1190625"/>
          </a:xfrm>
          <a:prstGeom prst="rect">
            <a:avLst/>
          </a:prstGeom>
          <a:noFill/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2209800"/>
            <a:ext cx="161925" cy="1095375"/>
          </a:xfrm>
          <a:prstGeom prst="rect">
            <a:avLst/>
          </a:prstGeom>
          <a:noFill/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3581400"/>
            <a:ext cx="990600" cy="352425"/>
          </a:xfrm>
          <a:prstGeom prst="rect">
            <a:avLst/>
          </a:prstGeom>
          <a:noFill/>
        </p:spPr>
      </p:pic>
      <p:pic>
        <p:nvPicPr>
          <p:cNvPr id="7" name="Picture 8" descr="HoCh88697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2590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3048000"/>
            <a:ext cx="2895600" cy="1447800"/>
          </a:xfrm>
          <a:prstGeom prst="rect">
            <a:avLst/>
          </a:prstGeom>
          <a:noFill/>
        </p:spPr>
      </p:pic>
      <p:pic>
        <p:nvPicPr>
          <p:cNvPr id="38928" name="Picture 1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72300" y="1600200"/>
            <a:ext cx="2171700" cy="762000"/>
          </a:xfrm>
          <a:prstGeom prst="rect">
            <a:avLst/>
          </a:prstGeom>
          <a:noFill/>
        </p:spPr>
      </p:pic>
      <p:pic>
        <p:nvPicPr>
          <p:cNvPr id="38931" name="Picture 1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91300" y="5105400"/>
            <a:ext cx="2552700" cy="1162050"/>
          </a:xfrm>
          <a:prstGeom prst="rect">
            <a:avLst/>
          </a:prstGeom>
          <a:noFill/>
        </p:spPr>
      </p:pic>
      <p:pic>
        <p:nvPicPr>
          <p:cNvPr id="38936" name="Picture 2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" y="2971800"/>
            <a:ext cx="2533650" cy="1371600"/>
          </a:xfrm>
          <a:prstGeom prst="rect">
            <a:avLst/>
          </a:prstGeom>
          <a:noFill/>
        </p:spPr>
      </p:pic>
      <p:pic>
        <p:nvPicPr>
          <p:cNvPr id="38939" name="Picture 27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2000" y="5029200"/>
            <a:ext cx="1905000" cy="685800"/>
          </a:xfrm>
          <a:prstGeom prst="rect">
            <a:avLst/>
          </a:prstGeom>
          <a:noFill/>
        </p:spPr>
      </p:pic>
      <p:pic>
        <p:nvPicPr>
          <p:cNvPr id="38940" name="Picture 2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7200" y="1190625"/>
            <a:ext cx="1828800" cy="714375"/>
          </a:xfrm>
          <a:prstGeom prst="rect">
            <a:avLst/>
          </a:prstGeom>
          <a:noFill/>
        </p:spPr>
      </p:pic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3657600" y="4267200"/>
            <a:ext cx="1676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/>
              <a:t>BÀI 17 - TIẾT 1</a:t>
            </a:r>
          </a:p>
        </p:txBody>
      </p:sp>
      <p:pic>
        <p:nvPicPr>
          <p:cNvPr id="38946" name="Picture 34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572000" y="1543050"/>
            <a:ext cx="2209800" cy="895350"/>
          </a:xfrm>
          <a:prstGeom prst="rect">
            <a:avLst/>
          </a:prstGeom>
          <a:noFill/>
        </p:spPr>
      </p:pic>
      <p:pic>
        <p:nvPicPr>
          <p:cNvPr id="38947" name="Picture 35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276725" y="5181600"/>
            <a:ext cx="1971675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10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10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1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6" dur="10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1" dur="10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1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3" grpId="0" animBg="1"/>
    </p:bldLst>
  </p:timing>
</p:sld>
</file>

<file path=ppt/theme/theme1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2733</TotalTime>
  <Words>2345</Words>
  <Application>Microsoft Office PowerPoint</Application>
  <PresentationFormat>On-screen Show (4:3)</PresentationFormat>
  <Paragraphs>308</Paragraphs>
  <Slides>64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宋体</vt:lpstr>
      <vt:lpstr>.VnTimeH</vt:lpstr>
      <vt:lpstr>Arial</vt:lpstr>
      <vt:lpstr>Calibri</vt:lpstr>
      <vt:lpstr>Courier New</vt:lpstr>
      <vt:lpstr>Tahoma</vt:lpstr>
      <vt:lpstr>Times New Roman</vt:lpstr>
      <vt:lpstr>Verdana</vt:lpstr>
      <vt:lpstr>VNI-Jamai</vt:lpstr>
      <vt:lpstr>VNI-Palatin</vt:lpstr>
      <vt:lpstr>VNI-Times</vt:lpstr>
      <vt:lpstr>Wingdings</vt:lpstr>
      <vt:lpstr>Wingdings 3</vt:lpstr>
      <vt:lpstr>400TGp_globalcity_light_ani</vt:lpstr>
      <vt:lpstr>Bitmap Image</vt:lpstr>
      <vt:lpstr>PowerPoint Presentation</vt:lpstr>
      <vt:lpstr>Cùng nhớ lại!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PowerPoint Presentation</vt:lpstr>
      <vt:lpstr>I – TÌNH HÌNH NƯỚC TA SAU CÁCH MẠNG THÁNG TÁM  NĂM 1945 </vt:lpstr>
      <vt:lpstr>PowerPoint Presentation</vt:lpstr>
      <vt:lpstr>I – TÌNH HÌNH NƯỚC TA SAU CÁCH MẠNG THÁNG TÁM  NĂM 1945 </vt:lpstr>
      <vt:lpstr>I – TÌNH HÌNH NƯỚC TA SAU CÁCH MẠNG THÁNG TÁM  NĂM 1945 </vt:lpstr>
      <vt:lpstr>PowerPoint Presentation</vt:lpstr>
      <vt:lpstr>PowerPoint Presentation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PowerPoint Presentation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PowerPoint Presentation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I – TÌNH HÌNH NƯỚC TA SAU CÁCH MẠNG THÁNG TÁM  NĂM 1945 </vt:lpstr>
      <vt:lpstr>PowerPoint Presentation</vt:lpstr>
      <vt:lpstr>CAÙC NHOÙM TRÌNH BAØY</vt:lpstr>
      <vt:lpstr>II – BƯỚC ĐẦU XÂY DỰNG CHÍNH QUYỀN CÁCH MẠNG, GIẢI QUYẾT NẠN ĐÓI, NẠN DỐT VÀ KHÓ KHĂN VỀ TÀI CHÍNH.  </vt:lpstr>
      <vt:lpstr>PowerPoint Presentation</vt:lpstr>
      <vt:lpstr>PowerPoint Presentation</vt:lpstr>
      <vt:lpstr>II – BƯỚC ĐẦU XÂY DỰNG CHÍNH QUYỀN CÁCH MẠNG, GIẢI QUYẾT NẠN ĐÓI, NẠN DỐT VÀ KHÓ KHĂN VỀ TÀI CHÍNH.  </vt:lpstr>
      <vt:lpstr>PowerPoint Presentation</vt:lpstr>
      <vt:lpstr>II – BƯỚC ĐẦU XÂY DỰNG CHÍNH QUYỀN CÁCH MẠNG, GIẢI QUYẾT NẠN ĐÓI, NẠN DỐT VÀ KHÓ KHĂN VỀ TÀI CHÍNH.  </vt:lpstr>
      <vt:lpstr>PowerPoint Presentation</vt:lpstr>
      <vt:lpstr>II – BƯỚC ĐẦU XÂY DỰNG CHÍNH QUYỀN CÁCH MẠNG, GIẢI QUYẾT NẠN ĐÓI, NẠN DỐT VÀ KHÓ KHĂN VỀ TÀI CHÍNH.  </vt:lpstr>
      <vt:lpstr>II – BƯỚC ĐẦU XÂY DỰNG CHÍNH QUYỀN CÁCH MẠNG, GIẢI QUYẾT NẠN ĐÓI, NẠN DỐT VÀ KHÓ KHĂN VỀ TÀI CHÍNH.  </vt:lpstr>
      <vt:lpstr>II – BƯỚC ĐẦU XÂY DỰNG CHÍNH QUYỀN CÁCH MẠNG, GIẢI QUYẾT NẠN ĐÓI, NẠN DỐT VÀ KHÓ KHĂN VỀ TÀI CHÍNH.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 – BƯỚC ĐẦU XÂY DỰNG CHÍNH QUYỀN CÁCH MẠNG, GIẢI QUYẾT NẠN ĐÓI, NẠN DỐT VÀ KHÓ KHĂN VỀ TÀI CHÍNH.  </vt:lpstr>
      <vt:lpstr>PowerPoint Presentation</vt:lpstr>
      <vt:lpstr>PowerPoint Presentation</vt:lpstr>
      <vt:lpstr>PowerPoint Presentation</vt:lpstr>
      <vt:lpstr>II – BƯỚC ĐẦU XÂY DỰNG CHÍNH QUYỀN CÁCH MẠNG, GIẢI QUYẾT NẠN ĐÓI, NẠN DỐT VÀ KHÓ KHĂN VỀ TÀI CHÍNH.  </vt:lpstr>
      <vt:lpstr>PowerPoint Presentation</vt:lpstr>
      <vt:lpstr>PowerPoint Presentation</vt:lpstr>
      <vt:lpstr>II – BƯỚC ĐẦU XÂY DỰNG CHÍNH QUYỀN CÁCH MẠNG, GIẢI QUYẾT NẠN ĐÓI, NẠN DỐT VÀ KHÓ KHĂN VỀ TÀI CHÍNH.  </vt:lpstr>
      <vt:lpstr>PowerPoint Presentation</vt:lpstr>
      <vt:lpstr>II – BƯỚC ĐẦU XÂY DỰNG CHÍNH QUYỀN CÁCH MẠNG, GIẢI QUYẾT NẠN ĐÓI, NẠN DỐT VÀ KHÓ KHĂN VỀ TÀI CHÍNH.  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Duong Minh Tu</dc:creator>
  <cp:lastModifiedBy>Hồ Minh Thành</cp:lastModifiedBy>
  <cp:revision>331</cp:revision>
  <dcterms:created xsi:type="dcterms:W3CDTF">2014-12-25T12:36:10Z</dcterms:created>
  <dcterms:modified xsi:type="dcterms:W3CDTF">2022-12-13T01:43:07Z</dcterms:modified>
</cp:coreProperties>
</file>